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83654" r:id="rId2"/>
    <p:sldMasterId id="2147483655" r:id="rId3"/>
  </p:sldMasterIdLst>
  <p:notesMasterIdLst>
    <p:notesMasterId r:id="rId16"/>
  </p:notesMasterIdLst>
  <p:handoutMasterIdLst>
    <p:handoutMasterId r:id="rId17"/>
  </p:handoutMasterIdLst>
  <p:sldIdLst>
    <p:sldId id="1317" r:id="rId4"/>
    <p:sldId id="409" r:id="rId5"/>
    <p:sldId id="1321" r:id="rId6"/>
    <p:sldId id="1322" r:id="rId7"/>
    <p:sldId id="505" r:id="rId8"/>
    <p:sldId id="1320" r:id="rId9"/>
    <p:sldId id="375" r:id="rId10"/>
    <p:sldId id="411" r:id="rId11"/>
    <p:sldId id="1323" r:id="rId12"/>
    <p:sldId id="1319" r:id="rId13"/>
    <p:sldId id="1324" r:id="rId14"/>
    <p:sldId id="1325" r:id="rId15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ECFF"/>
    <a:srgbClr val="99CCFF"/>
    <a:srgbClr val="FFFFD1"/>
    <a:srgbClr val="FFCC66"/>
    <a:srgbClr val="0000FF"/>
    <a:srgbClr val="FF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1" autoAdjust="0"/>
    <p:restoredTop sz="94660"/>
  </p:normalViewPr>
  <p:slideViewPr>
    <p:cSldViewPr>
      <p:cViewPr varScale="1">
        <p:scale>
          <a:sx n="121" d="100"/>
          <a:sy n="121" d="100"/>
        </p:scale>
        <p:origin x="106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763C8-9EFF-4C02-A35A-48E27AA2F527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8B48B-BD62-435F-8EC8-CEF1EAB73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52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3725"/>
            <a:ext cx="5130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28B2150-5E6E-4BAF-AB55-A79DFC4EA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35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D9AD8-3193-4DCA-B143-819DCFD1844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692150"/>
            <a:ext cx="4611687" cy="3459163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22C162-5018-4865-A499-0F97DAAB171C}" type="slidenum">
              <a:rPr lang="en-US" altLang="en-US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8975"/>
            <a:ext cx="4595812" cy="3446463"/>
          </a:xfrm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678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560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C2381-D91F-4B72-A33E-F28F764AE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E81C2-F70B-43EF-BE2D-28C9E732C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56CB9-BF4D-4F02-8B0C-9CE18982E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94DD2-B736-4515-9F1A-B892D90F7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17F47-EF7F-4D8D-AB6C-714189D82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395A1-EEB0-4F85-8A10-C23A84CA9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1898C-40BC-478D-8DED-1286CD641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A6B90-D2EF-4843-9E98-A5354F4C0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8DBEC-0F94-4713-9543-7F433BB25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B0495-BBCC-4913-A5CD-0A7D430B4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C8A25-34EB-42D0-B221-A8AE027C7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E63FE-B7E0-4221-B61E-34B20B095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7AA50-29CC-4254-9BFB-EA898F2E2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1153-E757-4AB8-AF3F-06E4727C7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6E7A7-5E5D-4459-9C72-43BAF1A3E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53F89-5E39-4287-8243-A1FDF348C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00D38-9E9E-4246-B0D7-EB6790424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9CA3A-BEE7-4626-A5BB-0204E1549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34274-E291-4335-B0D4-CBE9EC58E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A09A7-96C9-4E26-9B75-37370453E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90187-D503-4363-A09E-8D4D416CC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1ED23-936F-48E2-A39F-CBDD40D9F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D63AF-7EFF-4FFA-852F-EE1B3808B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A3DAA-5D2A-4C3F-B98C-1EF8FA681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7987F-D8BA-48CB-9DC3-BA8640949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DBD73-B50B-4B7E-A6A2-A881EC59E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AA92D-A797-4A5D-AC06-E3AF0871F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33FEF-18DD-46D8-95DD-583945047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0887A-DACA-4CB6-A8CD-ACFE0A0E0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1B899-4003-40C6-9C98-A54C8D627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6050B-ED6F-403A-8195-B6B74DCE8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A5CCF-F179-40D6-BF77-A62AA0471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959BD-EE17-4419-8352-A6927DDC7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CB42C-1BE7-4F70-9835-7F96B416E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6ADE9-75E9-431A-9C89-525F44D4C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7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2D5395A6-308E-4EC1-8F3A-336496A9F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4EB9AF0-0E54-4F10-928C-B34C3961D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51EFD53-59E9-49C4-86C8-626A1BE78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2351782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b="1" dirty="0">
                <a:latin typeface="Georgia" pitchFamily="18" charset="0"/>
              </a:rPr>
              <a:t>Profitability, Livelihoods and Value Chains: </a:t>
            </a:r>
          </a:p>
          <a:p>
            <a:pPr algn="ctr"/>
            <a:r>
              <a:rPr lang="en-US" sz="2600" b="1" dirty="0">
                <a:latin typeface="Georgia" pitchFamily="18" charset="0"/>
              </a:rPr>
              <a:t>Structural Transformation in Agrarian Economies</a:t>
            </a:r>
            <a:endParaRPr lang="en-US" sz="2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13447" y="4953000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>
                <a:latin typeface="Georgia" pitchFamily="18" charset="0"/>
                <a:cs typeface="Times New Roman" pitchFamily="18" charset="0"/>
              </a:rPr>
              <a:t>Chris Barrett</a:t>
            </a:r>
          </a:p>
          <a:p>
            <a:pPr algn="ctr"/>
            <a:r>
              <a:rPr lang="en-US" sz="2000" b="1" dirty="0">
                <a:latin typeface="Georgia" pitchFamily="18" charset="0"/>
                <a:cs typeface="Times New Roman" pitchFamily="18" charset="0"/>
              </a:rPr>
              <a:t>Guest Lecture to </a:t>
            </a:r>
          </a:p>
          <a:p>
            <a:pPr algn="ctr"/>
            <a:r>
              <a:rPr lang="en-US" sz="2000" b="1" dirty="0">
                <a:latin typeface="Georgia" pitchFamily="18" charset="0"/>
                <a:cs typeface="Times New Roman" pitchFamily="18" charset="0"/>
              </a:rPr>
              <a:t>GDEV 4140/PLSCI 4140/5140</a:t>
            </a:r>
          </a:p>
          <a:p>
            <a:pPr algn="ctr"/>
            <a:r>
              <a:rPr lang="en-US" sz="2000" b="1" dirty="0">
                <a:latin typeface="Georgia" pitchFamily="18" charset="0"/>
                <a:cs typeface="Times New Roman" pitchFamily="18" charset="0"/>
              </a:rPr>
              <a:t>Global Cropping Systems and Sustainable Development</a:t>
            </a:r>
          </a:p>
          <a:p>
            <a:pPr algn="ctr" eaLnBrk="0" hangingPunct="0"/>
            <a:r>
              <a:rPr lang="en-US" sz="2000" b="1" dirty="0">
                <a:latin typeface="Georgia" pitchFamily="18" charset="0"/>
                <a:cs typeface="Times New Roman" pitchFamily="18" charset="0"/>
              </a:rPr>
              <a:t>September 13, 2022</a:t>
            </a:r>
          </a:p>
        </p:txBody>
      </p:sp>
      <p:pic>
        <p:nvPicPr>
          <p:cNvPr id="5124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/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Value chain transformation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A48101-EFD4-46C7-B2B2-52D308BEE59A}"/>
              </a:ext>
            </a:extLst>
          </p:cNvPr>
          <p:cNvSpPr txBox="1"/>
          <p:nvPr/>
        </p:nvSpPr>
        <p:spPr>
          <a:xfrm>
            <a:off x="118964" y="1080216"/>
            <a:ext cx="8906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eorgia" pitchFamily="18" charset="0"/>
              </a:rPr>
              <a:t>Structural transformation and market integration push food value addition downstream, post-farmgate.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1F618A-35EA-4223-B7AF-EF2FE840E391}"/>
              </a:ext>
            </a:extLst>
          </p:cNvPr>
          <p:cNvSpPr txBox="1"/>
          <p:nvPr/>
        </p:nvSpPr>
        <p:spPr>
          <a:xfrm>
            <a:off x="5483869" y="5363661"/>
            <a:ext cx="2837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cs typeface="Arial" panose="020B0604020202020204" pitchFamily="34" charset="0"/>
              </a:rPr>
              <a:t>Source: Barrett et al. </a:t>
            </a:r>
            <a:r>
              <a:rPr lang="en-US" sz="1400" i="1" dirty="0">
                <a:cs typeface="Arial" panose="020B0604020202020204" pitchFamily="34" charset="0"/>
              </a:rPr>
              <a:t>JEL</a:t>
            </a:r>
            <a:r>
              <a:rPr lang="en-US" sz="1400" dirty="0">
                <a:cs typeface="Arial" panose="020B0604020202020204" pitchFamily="34" charset="0"/>
              </a:rPr>
              <a:t> 2022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51ED3-B326-49AF-8C3A-820F9DF123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89" r="8289"/>
          <a:stretch/>
        </p:blipFill>
        <p:spPr>
          <a:xfrm>
            <a:off x="3581400" y="2193786"/>
            <a:ext cx="5562600" cy="316462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E0C10FB-0120-42C3-A927-9069B6DFF016}"/>
              </a:ext>
            </a:extLst>
          </p:cNvPr>
          <p:cNvGrpSpPr/>
          <p:nvPr/>
        </p:nvGrpSpPr>
        <p:grpSpPr>
          <a:xfrm>
            <a:off x="152400" y="2133600"/>
            <a:ext cx="5181600" cy="4741982"/>
            <a:chOff x="152400" y="1439295"/>
            <a:chExt cx="6304100" cy="578405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E2CCC97-7371-45AB-9D6B-83044C84D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750" y="1439295"/>
              <a:ext cx="4256270" cy="473290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7854AB-6162-4E21-9DF9-CDDDB0B5285F}"/>
                </a:ext>
              </a:extLst>
            </p:cNvPr>
            <p:cNvSpPr txBox="1"/>
            <p:nvPr/>
          </p:nvSpPr>
          <p:spPr>
            <a:xfrm>
              <a:off x="152400" y="6172200"/>
              <a:ext cx="6304100" cy="10511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1000" b="0" i="0" u="none" strike="noStrike" baseline="0" dirty="0">
                  <a:solidFill>
                    <a:srgbClr val="000000"/>
                  </a:solidFill>
                  <a:latin typeface="Georgia" panose="02040502050405020303" pitchFamily="18" charset="0"/>
                </a:rPr>
                <a:t>Food, tobacco, agriculture and forestry at home expenditures in the United States and China. Does not include away from home expenditures. The left axis in billion current US$, right axis shows the percent farm share of total food, tobacco, agriculture and forestry at home expenditures (red line).  </a:t>
              </a:r>
            </a:p>
            <a:p>
              <a:pPr algn="l"/>
              <a:r>
                <a:rPr lang="en-US" sz="1000" b="0" i="0" u="none" strike="noStrike" baseline="0" dirty="0">
                  <a:solidFill>
                    <a:srgbClr val="000000"/>
                  </a:solidFill>
                  <a:latin typeface="Georgia" panose="02040502050405020303" pitchFamily="18" charset="0"/>
                </a:rPr>
                <a:t>(Source: Yi et al. </a:t>
              </a:r>
              <a:r>
                <a:rPr lang="en-US" sz="1000" b="0" i="1" u="none" strike="noStrike" baseline="0" dirty="0">
                  <a:solidFill>
                    <a:srgbClr val="000000"/>
                  </a:solidFill>
                  <a:latin typeface="Georgia" panose="02040502050405020303" pitchFamily="18" charset="0"/>
                </a:rPr>
                <a:t>Nature Food </a:t>
              </a:r>
              <a:r>
                <a:rPr lang="en-US" sz="1000" b="0" i="0" u="none" strike="noStrike" baseline="0" dirty="0">
                  <a:solidFill>
                    <a:srgbClr val="000000"/>
                  </a:solidFill>
                  <a:latin typeface="Georgia" panose="02040502050405020303" pitchFamily="18" charset="0"/>
                </a:rPr>
                <a:t>2021</a:t>
              </a:r>
              <a:r>
                <a:rPr lang="en-US" sz="1000" b="0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r>
                <a:rPr lang="en-US" sz="1000" b="0" i="0" u="none" strike="noStrike" baseline="0" dirty="0">
                  <a:solidFill>
                    <a:srgbClr val="000000"/>
                  </a:solidFill>
                  <a:latin typeface="Georgia" panose="02040502050405020303" pitchFamily="18" charset="0"/>
                </a:rPr>
                <a:t> </a:t>
              </a:r>
              <a:endPara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995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341587" y="1095375"/>
            <a:ext cx="8305800" cy="80962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>
                <a:cs typeface="Arial" panose="020B0604020202020204" pitchFamily="34" charset="0"/>
              </a:rPr>
              <a:t>Income growth and urbanization drive rapid expansion in downstream value addition in food systems</a:t>
            </a:r>
          </a:p>
          <a:p>
            <a:pPr marL="0" indent="0" algn="ctr">
              <a:buNone/>
            </a:pPr>
            <a:endParaRPr lang="en-US" sz="2400" b="1" dirty="0">
              <a:cs typeface="Arial" panose="020B0604020202020204" pitchFamily="34" charset="0"/>
            </a:endParaRPr>
          </a:p>
        </p:txBody>
      </p:sp>
      <p:pic>
        <p:nvPicPr>
          <p:cNvPr id="8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7D866456-9969-4BA6-B231-7ED8472A22C5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Value chain transformation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69F3D0F-CA32-4E4D-9D24-453C09036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904489"/>
            <a:ext cx="261182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Leading grocery chains</a:t>
            </a: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edible sales, average real annual growth, 2002-18 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4EE8820-7522-4E5F-B50E-2BCEBC04A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519445"/>
            <a:ext cx="1962332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Barrett et al. </a:t>
            </a:r>
            <a:r>
              <a:rPr kumimoji="0" lang="en-GB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JEL 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2022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53EC74-7D91-4BB8-B33F-C953E4373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8" y="3399460"/>
            <a:ext cx="5234263" cy="3001339"/>
          </a:xfrm>
          <a:prstGeom prst="rect">
            <a:avLst/>
          </a:prstGeom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BC7DA80A-2870-46C5-AF38-4CBCC8385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8B91AECE-BDBD-4F24-9B51-68DF24321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440" y="2133600"/>
            <a:ext cx="2570766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Multinational food service chains real annual sales growth, 2008-2018  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F8CC139-8E92-48CD-B9C1-872FD85A2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599" y="2567346"/>
            <a:ext cx="5105401" cy="269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55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 txBox="1">
            <a:spLocks/>
          </p:cNvSpPr>
          <p:nvPr/>
        </p:nvSpPr>
        <p:spPr bwMode="auto">
          <a:xfrm>
            <a:off x="5638800" y="0"/>
            <a:ext cx="472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Questions?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0E3E5C-3F12-4F42-8EE1-B874980D0D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5" t="19851" r="47346" b="38252"/>
          <a:stretch/>
        </p:blipFill>
        <p:spPr>
          <a:xfrm>
            <a:off x="27753" y="981075"/>
            <a:ext cx="3858447" cy="57683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35F3A0-1C5B-4B78-B153-735F8C021E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112634"/>
            <a:ext cx="46736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/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Structural transformation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A48101-EFD4-46C7-B2B2-52D308BEE59A}"/>
              </a:ext>
            </a:extLst>
          </p:cNvPr>
          <p:cNvSpPr txBox="1"/>
          <p:nvPr/>
        </p:nvSpPr>
        <p:spPr>
          <a:xfrm>
            <a:off x="609600" y="11430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itchFamily="18" charset="0"/>
              </a:rPr>
              <a:t>As agricultural TFP grows, labor leaves agriculture!</a:t>
            </a:r>
          </a:p>
          <a:p>
            <a:pPr algn="ctr"/>
            <a:r>
              <a:rPr lang="en-US" sz="2400" b="1" dirty="0">
                <a:latin typeface="Georgia" pitchFamily="18" charset="0"/>
              </a:rPr>
              <a:t>Ag output grows but its GDP share shrinks. </a:t>
            </a:r>
          </a:p>
          <a:p>
            <a:pPr algn="ctr"/>
            <a:r>
              <a:rPr lang="en-US" sz="2400" b="1" dirty="0">
                <a:latin typeface="Georgia" pitchFamily="18" charset="0"/>
              </a:rPr>
              <a:t>Population migrates to non-farm and urban.</a:t>
            </a:r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AC050F-59E7-41CC-9123-A4FC7D35F033}"/>
              </a:ext>
            </a:extLst>
          </p:cNvPr>
          <p:cNvSpPr txBox="1"/>
          <p:nvPr/>
        </p:nvSpPr>
        <p:spPr>
          <a:xfrm>
            <a:off x="5540347" y="2696749"/>
            <a:ext cx="36036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ag growth picks up, labor exits from ag sector accelerate.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 share of employment in SSA falling ~1%/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… 2+%/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fastest growing ag sectors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(Yeboah and Jayne,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JDS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2018)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Today, in Africa (Asia), 34(19)% of working people are farmers, while 28(30)% are farm workers or in post-harvest value chain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Dolislager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JDS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2020)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3F242A-96AD-4F71-90B6-F974872FC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883302"/>
            <a:ext cx="523875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08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006"/>
            <a:ext cx="9144000" cy="7179079"/>
          </a:xfrm>
          <a:prstGeom prst="rect">
            <a:avLst/>
          </a:prstGeom>
        </p:spPr>
      </p:pic>
      <p:sp>
        <p:nvSpPr>
          <p:cNvPr id="4" name="Title 1"/>
          <p:cNvSpPr>
            <a:spLocks/>
          </p:cNvSpPr>
          <p:nvPr/>
        </p:nvSpPr>
        <p:spPr bwMode="auto">
          <a:xfrm>
            <a:off x="228600" y="1436133"/>
            <a:ext cx="8072942" cy="60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 growth helps drive rural non-farm expansion, 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generates rapid poverty reduction </a:t>
            </a: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5867400" y="-76200"/>
            <a:ext cx="3276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Rural non-farm economy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562600"/>
            <a:ext cx="937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“[M]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igration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 of agriculture into the missing middle (rural nonfarm economy and secondary towns) yields more inclusive growth patterns and faster poverty reduction than agglomeration in mega cities.”  - Christiaensen &amp;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(2014 </a:t>
            </a: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Development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2" name="Picture 5" descr="cu_logo_sml_150_ppt">
            <a:extLst>
              <a:ext uri="{FF2B5EF4-FFF2-40B4-BE49-F238E27FC236}">
                <a16:creationId xmlns:a16="http://schemas.microsoft.com/office/drawing/2014/main" id="{8C705443-3324-4DAF-8FBD-0C50FC3D4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F56CC45F-5FB9-4C13-B08A-42DAE2CE9C6A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Structural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971523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152400" y="2971800"/>
            <a:ext cx="9144000" cy="60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Technologies to reduce transactions costs and enhance financial access accelerate transformation.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spread of mobile money helped raise at least 194,000 households out of extreme poverty, and induced 185,000 women to switch into business or retail as their main occupation.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Suri &amp; Jack 2016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 bwMode="auto">
          <a:xfrm>
            <a:off x="6019800" y="0"/>
            <a:ext cx="3124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Rural non-farm economy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657600"/>
            <a:ext cx="4114800" cy="3086100"/>
          </a:xfrm>
          <a:prstGeom prst="rect">
            <a:avLst/>
          </a:prstGeom>
        </p:spPr>
      </p:pic>
      <p:pic>
        <p:nvPicPr>
          <p:cNvPr id="2" name="Picture 5" descr="cu_logo_sml_150_ppt">
            <a:extLst>
              <a:ext uri="{FF2B5EF4-FFF2-40B4-BE49-F238E27FC236}">
                <a16:creationId xmlns:a16="http://schemas.microsoft.com/office/drawing/2014/main" id="{3EA0791D-33D5-485C-B882-EA4684D2B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FAC357A1-9B19-4A69-B17C-38D9F5E4307B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Structural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2137562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017861"/>
            <a:ext cx="8305800" cy="157239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>
                <a:latin typeface="Georgia" pitchFamily="18" charset="0"/>
              </a:rPr>
              <a:t>High transactions (transport, </a:t>
            </a:r>
            <a:r>
              <a:rPr lang="en-US" sz="2400" dirty="0" err="1">
                <a:latin typeface="Georgia" pitchFamily="18" charset="0"/>
              </a:rPr>
              <a:t>comms</a:t>
            </a:r>
            <a:r>
              <a:rPr lang="en-US" sz="2400" dirty="0">
                <a:latin typeface="Georgia" pitchFamily="18" charset="0"/>
              </a:rPr>
              <a:t>, security, quality assurance) have big implications: prices, transmission/pass-through, risk, geographic heterogeneity. HH market participation is high, even in areas not well integrated into national and global markets.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562997"/>
            <a:ext cx="6488839" cy="42655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2200" y="6550223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Source: Barrett </a:t>
            </a:r>
            <a:r>
              <a:rPr lang="en-US" sz="1400" i="1" dirty="0">
                <a:latin typeface="Georgia" panose="02040502050405020303" pitchFamily="18" charset="0"/>
              </a:rPr>
              <a:t>Food Policy </a:t>
            </a:r>
            <a:r>
              <a:rPr lang="en-US" sz="1400" dirty="0">
                <a:latin typeface="Georgia" panose="02040502050405020303" pitchFamily="18" charset="0"/>
              </a:rPr>
              <a:t>2008</a:t>
            </a:r>
          </a:p>
        </p:txBody>
      </p:sp>
      <p:pic>
        <p:nvPicPr>
          <p:cNvPr id="2" name="Picture 5" descr="cu_logo_sml_150_ppt">
            <a:extLst>
              <a:ext uri="{FF2B5EF4-FFF2-40B4-BE49-F238E27FC236}">
                <a16:creationId xmlns:a16="http://schemas.microsoft.com/office/drawing/2014/main" id="{EF9605E1-AA39-4396-A56B-6CD040945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4C817F70-21FE-4D89-A72A-8DEBB52A4B0B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Food Market Integration</a:t>
            </a:r>
          </a:p>
        </p:txBody>
      </p:sp>
    </p:spTree>
    <p:extLst>
      <p:ext uri="{BB962C8B-B14F-4D97-AF65-F5344CB8AC3E}">
        <p14:creationId xmlns:p14="http://schemas.microsoft.com/office/powerpoint/2010/main" val="2900971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72200" y="6550223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Source: Barrett </a:t>
            </a:r>
            <a:r>
              <a:rPr lang="en-US" sz="1400" i="1" dirty="0">
                <a:latin typeface="Georgia" panose="02040502050405020303" pitchFamily="18" charset="0"/>
              </a:rPr>
              <a:t>Food Policy </a:t>
            </a:r>
            <a:r>
              <a:rPr lang="en-US" sz="1400" dirty="0">
                <a:latin typeface="Georgia" panose="02040502050405020303" pitchFamily="18" charset="0"/>
              </a:rPr>
              <a:t>2008</a:t>
            </a:r>
          </a:p>
        </p:txBody>
      </p:sp>
      <p:pic>
        <p:nvPicPr>
          <p:cNvPr id="2" name="Picture 5" descr="cu_logo_sml_150_ppt">
            <a:extLst>
              <a:ext uri="{FF2B5EF4-FFF2-40B4-BE49-F238E27FC236}">
                <a16:creationId xmlns:a16="http://schemas.microsoft.com/office/drawing/2014/main" id="{EF9605E1-AA39-4396-A56B-6CD040945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4C817F70-21FE-4D89-A72A-8DEBB52A4B0B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Food Market Integration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CD848F-AD73-4A0A-8D2F-B9FC34D00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143000"/>
            <a:ext cx="83058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Georgia" pitchFamily="18" charset="0"/>
              </a:rPr>
              <a:t>High transactions have significant implications: price levels, transmission/pass-through, risk, geographic heterogeneity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59A948-4467-4332-9912-4AFAC5035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072946"/>
            <a:ext cx="5862638" cy="37961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2135D7-DEAA-4E3A-893B-1B19426B25A9}"/>
              </a:ext>
            </a:extLst>
          </p:cNvPr>
          <p:cNvSpPr txBox="1"/>
          <p:nvPr/>
        </p:nvSpPr>
        <p:spPr>
          <a:xfrm>
            <a:off x="152400" y="6022777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Mobile phones, better roads dramatically change market prices. </a:t>
            </a:r>
          </a:p>
        </p:txBody>
      </p:sp>
    </p:spTree>
    <p:extLst>
      <p:ext uri="{BB962C8B-B14F-4D97-AF65-F5344CB8AC3E}">
        <p14:creationId xmlns:p14="http://schemas.microsoft.com/office/powerpoint/2010/main" val="389248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-150779" y="1048435"/>
            <a:ext cx="9296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95300" indent="-495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>
              <a:spcBef>
                <a:spcPts val="0"/>
              </a:spcBef>
            </a:pPr>
            <a:r>
              <a:rPr lang="en-US" altLang="en-US" sz="2000" b="1" dirty="0">
                <a:cs typeface="Arial" panose="020B0604020202020204" pitchFamily="34" charset="0"/>
              </a:rPr>
              <a:t>Changes are occurring quickly in Africa/Asia … esp. through ICT and improved contracting institutions.</a:t>
            </a:r>
          </a:p>
          <a:p>
            <a:pPr indent="0">
              <a:spcBef>
                <a:spcPts val="0"/>
              </a:spcBef>
            </a:pPr>
            <a:r>
              <a:rPr lang="en-US" altLang="en-US" sz="2000" b="1" dirty="0">
                <a:cs typeface="Arial" panose="020B0604020202020204" pitchFamily="34" charset="0"/>
              </a:rPr>
              <a:t>e.g., Ethiopian Commodities Exchange, </a:t>
            </a:r>
            <a:r>
              <a:rPr lang="en-US" altLang="en-US" sz="2000" b="1" dirty="0" err="1">
                <a:cs typeface="Arial" panose="020B0604020202020204" pitchFamily="34" charset="0"/>
              </a:rPr>
              <a:t>outgrower</a:t>
            </a:r>
            <a:r>
              <a:rPr lang="en-US" altLang="en-US" sz="2000" b="1" dirty="0">
                <a:cs typeface="Arial" panose="020B0604020202020204" pitchFamily="34" charset="0"/>
              </a:rPr>
              <a:t> schemes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5" t="19851" r="47346" b="38252"/>
          <a:stretch/>
        </p:blipFill>
        <p:spPr>
          <a:xfrm>
            <a:off x="838200" y="2192681"/>
            <a:ext cx="3048000" cy="4556713"/>
          </a:xfrm>
          <a:prstGeom prst="rect">
            <a:avLst/>
          </a:prstGeom>
        </p:spPr>
      </p:pic>
      <p:sp>
        <p:nvSpPr>
          <p:cNvPr id="6" name="Title 5"/>
          <p:cNvSpPr txBox="1">
            <a:spLocks/>
          </p:cNvSpPr>
          <p:nvPr/>
        </p:nvSpPr>
        <p:spPr bwMode="auto">
          <a:xfrm>
            <a:off x="5638800" y="0"/>
            <a:ext cx="350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Ag output markets</a:t>
            </a:r>
          </a:p>
        </p:txBody>
      </p:sp>
      <p:pic>
        <p:nvPicPr>
          <p:cNvPr id="7" name="Picture 6" descr="dairycoopinManando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09800"/>
            <a:ext cx="3404696" cy="4539594"/>
          </a:xfrm>
          <a:prstGeom prst="rect">
            <a:avLst/>
          </a:prstGeom>
          <a:noFill/>
        </p:spPr>
      </p:pic>
      <p:pic>
        <p:nvPicPr>
          <p:cNvPr id="2" name="Picture 5" descr="cu_logo_sml_150_ppt">
            <a:extLst>
              <a:ext uri="{FF2B5EF4-FFF2-40B4-BE49-F238E27FC236}">
                <a16:creationId xmlns:a16="http://schemas.microsoft.com/office/drawing/2014/main" id="{4E073398-9912-4AEA-8529-579BF8C7C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D2900905-D072-4F2F-8C08-4D325B86E409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Food Market Integration</a:t>
            </a:r>
          </a:p>
        </p:txBody>
      </p:sp>
    </p:spTree>
    <p:extLst>
      <p:ext uri="{BB962C8B-B14F-4D97-AF65-F5344CB8AC3E}">
        <p14:creationId xmlns:p14="http://schemas.microsoft.com/office/powerpoint/2010/main" val="3297939028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419100" y="1066800"/>
            <a:ext cx="8305800" cy="1371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cs typeface="Arial" panose="020B0604020202020204" pitchFamily="34" charset="0"/>
              </a:rPr>
              <a:t>As markets integrate and technologies boost TFP,</a:t>
            </a:r>
          </a:p>
          <a:p>
            <a:pPr marL="0" indent="0" algn="ctr">
              <a:buNone/>
            </a:pPr>
            <a:r>
              <a:rPr lang="en-US" sz="2400" dirty="0">
                <a:cs typeface="Arial" panose="020B0604020202020204" pitchFamily="34" charset="0"/>
              </a:rPr>
              <a:t>farmers’ incomes grow and they specialize more …</a:t>
            </a:r>
          </a:p>
          <a:p>
            <a:pPr marL="0" indent="0" algn="ctr">
              <a:buNone/>
            </a:pPr>
            <a:r>
              <a:rPr lang="en-US" sz="2400" dirty="0">
                <a:cs typeface="Arial" panose="020B0604020202020204" pitchFamily="34" charset="0"/>
              </a:rPr>
              <a:t>even farmers begin to buy their food from markets.</a:t>
            </a:r>
          </a:p>
          <a:p>
            <a:pPr marL="0" indent="0">
              <a:buNone/>
            </a:pPr>
            <a:endParaRPr lang="en-US" sz="24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400" b="1" dirty="0">
              <a:cs typeface="Arial" panose="020B0604020202020204" pitchFamily="34" charset="0"/>
            </a:endParaRPr>
          </a:p>
        </p:txBody>
      </p:sp>
      <p:pic>
        <p:nvPicPr>
          <p:cNvPr id="8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4BD0C58-81FC-47C7-A521-D13FD6559918}"/>
              </a:ext>
            </a:extLst>
          </p:cNvPr>
          <p:cNvGrpSpPr/>
          <p:nvPr/>
        </p:nvGrpSpPr>
        <p:grpSpPr>
          <a:xfrm>
            <a:off x="1371600" y="2895600"/>
            <a:ext cx="6831065" cy="3733800"/>
            <a:chOff x="1474735" y="3124200"/>
            <a:chExt cx="6831065" cy="37338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B756B6D-F3B6-44F9-AD89-08379A652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4735" y="3124200"/>
              <a:ext cx="6194530" cy="3451422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80D125D-8C2F-4EDB-9624-0A15612BD721}"/>
                </a:ext>
              </a:extLst>
            </p:cNvPr>
            <p:cNvSpPr txBox="1"/>
            <p:nvPr/>
          </p:nvSpPr>
          <p:spPr>
            <a:xfrm>
              <a:off x="4800600" y="6550223"/>
              <a:ext cx="3505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Data source: Liu et al. </a:t>
              </a:r>
              <a:r>
                <a:rPr lang="en-US" sz="1400" i="1" dirty="0"/>
                <a:t>Food Policy </a:t>
              </a:r>
              <a:r>
                <a:rPr lang="en-US" sz="1400" dirty="0"/>
                <a:t>2020</a:t>
              </a:r>
            </a:p>
          </p:txBody>
        </p:sp>
      </p:grpSp>
      <p:sp>
        <p:nvSpPr>
          <p:cNvPr id="7" name="Title 5">
            <a:extLst>
              <a:ext uri="{FF2B5EF4-FFF2-40B4-BE49-F238E27FC236}">
                <a16:creationId xmlns:a16="http://schemas.microsoft.com/office/drawing/2014/main" id="{7D866456-9969-4BA6-B231-7ED8472A22C5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Value chain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96242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/>
        </p:nvSpPr>
        <p:spPr bwMode="auto">
          <a:xfrm>
            <a:off x="4953000" y="0"/>
            <a:ext cx="419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6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African ag tech change</a:t>
            </a:r>
          </a:p>
        </p:txBody>
      </p:sp>
      <p:pic>
        <p:nvPicPr>
          <p:cNvPr id="9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995146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Value chains are mainly domestic but steadily becomes more global as TFP and incomes rise. Low value/weight and perishability mean domestic market opportunities &gt;&gt; int’l trade. Globally, only 23% of food production is traded internationally. In low-income range, gross exports/imports consistently &lt;20% of production.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35" y="2286000"/>
            <a:ext cx="7923730" cy="4219575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A4930E30-40D4-4CCC-BC6D-0669DA1B5392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Value chain transformation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A09892-EC16-4F16-A3AF-B5C0909896E4}"/>
              </a:ext>
            </a:extLst>
          </p:cNvPr>
          <p:cNvSpPr txBox="1"/>
          <p:nvPr/>
        </p:nvSpPr>
        <p:spPr>
          <a:xfrm>
            <a:off x="533400" y="6505575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latin typeface="+mn-lt"/>
                <a:cs typeface="Arial" panose="020B0604020202020204" pitchFamily="34" charset="0"/>
              </a:rPr>
              <a:t>Barrett et al. </a:t>
            </a:r>
            <a:r>
              <a:rPr lang="en-US" sz="1400" i="1" dirty="0">
                <a:latin typeface="+mn-lt"/>
                <a:cs typeface="Arial" panose="020B0604020202020204" pitchFamily="34" charset="0"/>
              </a:rPr>
              <a:t>J. Econ. Lit. </a:t>
            </a:r>
            <a:r>
              <a:rPr lang="en-US" sz="1400" dirty="0">
                <a:latin typeface="+mn-lt"/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26445083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6710</TotalTime>
  <Words>632</Words>
  <Application>Microsoft Office PowerPoint</Application>
  <PresentationFormat>On-screen Show (4:3)</PresentationFormat>
  <Paragraphs>62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Georgia</vt:lpstr>
      <vt:lpstr>Times New Roman</vt:lpstr>
      <vt:lpstr>Default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ANP</dc:creator>
  <cp:lastModifiedBy>Chris Barrett</cp:lastModifiedBy>
  <cp:revision>236</cp:revision>
  <dcterms:created xsi:type="dcterms:W3CDTF">2001-03-15T21:53:34Z</dcterms:created>
  <dcterms:modified xsi:type="dcterms:W3CDTF">2022-09-03T21:21:18Z</dcterms:modified>
</cp:coreProperties>
</file>